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0" r:id="rId2"/>
    <p:sldId id="256" r:id="rId3"/>
    <p:sldId id="276" r:id="rId4"/>
    <p:sldId id="277" r:id="rId5"/>
    <p:sldId id="278" r:id="rId6"/>
    <p:sldId id="279" r:id="rId7"/>
    <p:sldId id="280" r:id="rId8"/>
    <p:sldId id="281" r:id="rId9"/>
    <p:sldId id="259" r:id="rId10"/>
    <p:sldId id="257" r:id="rId11"/>
    <p:sldId id="267" r:id="rId12"/>
    <p:sldId id="269" r:id="rId13"/>
    <p:sldId id="268" r:id="rId14"/>
    <p:sldId id="258" r:id="rId15"/>
    <p:sldId id="260" r:id="rId16"/>
    <p:sldId id="261" r:id="rId17"/>
    <p:sldId id="262" r:id="rId18"/>
    <p:sldId id="263" r:id="rId19"/>
    <p:sldId id="264" r:id="rId20"/>
    <p:sldId id="265" r:id="rId21"/>
    <p:sldId id="271" r:id="rId22"/>
    <p:sldId id="273" r:id="rId23"/>
    <p:sldId id="275" r:id="rId24"/>
    <p:sldId id="272"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3" autoAdjust="0"/>
  </p:normalViewPr>
  <p:slideViewPr>
    <p:cSldViewPr>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02D101A-2684-48D7-928C-58FDEE9E796E}" type="datetimeFigureOut">
              <a:rPr lang="en-US" smtClean="0"/>
              <a:t>8/21/2018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3BA7095-B63C-443A-A0B0-3F7B95C52C11}" type="slidenum">
              <a:rPr lang="en-US" smtClean="0"/>
              <a:t>‹#›</a:t>
            </a:fld>
            <a:endParaRPr lang="en-US"/>
          </a:p>
        </p:txBody>
      </p:sp>
    </p:spTree>
    <p:extLst>
      <p:ext uri="{BB962C8B-B14F-4D97-AF65-F5344CB8AC3E}">
        <p14:creationId xmlns:p14="http://schemas.microsoft.com/office/powerpoint/2010/main" val="151422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A7095-B63C-443A-A0B0-3F7B95C52C11}" type="slidenum">
              <a:rPr lang="en-US" smtClean="0"/>
              <a:t>1</a:t>
            </a:fld>
            <a:endParaRPr lang="en-US"/>
          </a:p>
        </p:txBody>
      </p:sp>
    </p:spTree>
    <p:extLst>
      <p:ext uri="{BB962C8B-B14F-4D97-AF65-F5344CB8AC3E}">
        <p14:creationId xmlns:p14="http://schemas.microsoft.com/office/powerpoint/2010/main" val="346582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A7095-B63C-443A-A0B0-3F7B95C52C11}" type="slidenum">
              <a:rPr lang="en-US" smtClean="0"/>
              <a:t>15</a:t>
            </a:fld>
            <a:endParaRPr lang="en-US"/>
          </a:p>
        </p:txBody>
      </p:sp>
    </p:spTree>
    <p:extLst>
      <p:ext uri="{BB962C8B-B14F-4D97-AF65-F5344CB8AC3E}">
        <p14:creationId xmlns:p14="http://schemas.microsoft.com/office/powerpoint/2010/main" val="417147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062D97-D562-469D-B6C2-253711B57F77}"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19088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62D97-D562-469D-B6C2-253711B57F77}"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18289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62D97-D562-469D-B6C2-253711B57F77}"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19849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62D97-D562-469D-B6C2-253711B57F77}"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140828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62D97-D562-469D-B6C2-253711B57F77}"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85059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062D97-D562-469D-B6C2-253711B57F77}"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100886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062D97-D562-469D-B6C2-253711B57F77}" type="datetimeFigureOut">
              <a:rPr lang="en-US" smtClean="0"/>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239100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062D97-D562-469D-B6C2-253711B57F77}" type="datetimeFigureOut">
              <a:rPr lang="en-US" smtClean="0"/>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390637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62D97-D562-469D-B6C2-253711B57F77}" type="datetimeFigureOut">
              <a:rPr lang="en-US" smtClean="0"/>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24520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62D97-D562-469D-B6C2-253711B57F77}"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333189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62D97-D562-469D-B6C2-253711B57F77}"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D0651-A317-4167-B627-6C208AE3C33E}" type="slidenum">
              <a:rPr lang="en-US" smtClean="0"/>
              <a:t>‹#›</a:t>
            </a:fld>
            <a:endParaRPr lang="en-US"/>
          </a:p>
        </p:txBody>
      </p:sp>
    </p:spTree>
    <p:extLst>
      <p:ext uri="{BB962C8B-B14F-4D97-AF65-F5344CB8AC3E}">
        <p14:creationId xmlns:p14="http://schemas.microsoft.com/office/powerpoint/2010/main" val="368283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62D97-D562-469D-B6C2-253711B57F77}" type="datetimeFigureOut">
              <a:rPr lang="en-US" smtClean="0"/>
              <a:t>8/21/2018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D0651-A317-4167-B627-6C208AE3C33E}" type="slidenum">
              <a:rPr lang="en-US" smtClean="0"/>
              <a:t>‹#›</a:t>
            </a:fld>
            <a:endParaRPr lang="en-US"/>
          </a:p>
        </p:txBody>
      </p:sp>
    </p:spTree>
    <p:extLst>
      <p:ext uri="{BB962C8B-B14F-4D97-AF65-F5344CB8AC3E}">
        <p14:creationId xmlns:p14="http://schemas.microsoft.com/office/powerpoint/2010/main" val="4042044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mshulman@sflg.us" TargetMode="External"/><Relationship Id="rId4" Type="http://schemas.openxmlformats.org/officeDocument/2006/relationships/hyperlink" Target="mailto:info@sflg.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Shulman Family Law Group</a:t>
            </a:r>
            <a:br>
              <a:rPr lang="en-US" sz="3600" b="1" dirty="0"/>
            </a:br>
            <a:r>
              <a:rPr lang="en-US" sz="3600" b="1" dirty="0"/>
              <a:t>Maya Shulman, Esq.</a:t>
            </a:r>
          </a:p>
        </p:txBody>
      </p:sp>
      <p:pic>
        <p:nvPicPr>
          <p:cNvPr id="1026" name="Picture 2" descr="https://shulmanfamilylawgroup.us/wp-content/uploads/2018/02/Maya-Shulman-G-by-Kitti-McMeel-3-907x102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9320" y="1676399"/>
            <a:ext cx="2915616" cy="32917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488" y="1600200"/>
            <a:ext cx="2667000" cy="2862322"/>
          </a:xfrm>
          <a:prstGeom prst="rect">
            <a:avLst/>
          </a:prstGeom>
          <a:noFill/>
        </p:spPr>
        <p:txBody>
          <a:bodyPr wrap="square" rtlCol="0">
            <a:spAutoFit/>
          </a:bodyPr>
          <a:lstStyle/>
          <a:p>
            <a:r>
              <a:rPr lang="en-US" b="1" u="sng" dirty="0"/>
              <a:t>AREAS OF PRACTICE</a:t>
            </a:r>
            <a:endParaRPr lang="en-US" b="1" dirty="0"/>
          </a:p>
          <a:p>
            <a:r>
              <a:rPr lang="en-US" dirty="0"/>
              <a:t>Family Law</a:t>
            </a:r>
          </a:p>
          <a:p>
            <a:r>
              <a:rPr lang="en-US" dirty="0"/>
              <a:t>Interstate &amp; International                                             Family Law</a:t>
            </a:r>
          </a:p>
          <a:p>
            <a:r>
              <a:rPr lang="en-US" dirty="0"/>
              <a:t>Same Sex Family Law</a:t>
            </a:r>
          </a:p>
          <a:p>
            <a:r>
              <a:rPr lang="en-US" dirty="0"/>
              <a:t>Adoptions</a:t>
            </a:r>
          </a:p>
          <a:p>
            <a:r>
              <a:rPr lang="en-US" dirty="0"/>
              <a:t>Surrogacy</a:t>
            </a:r>
          </a:p>
          <a:p>
            <a:r>
              <a:rPr lang="en-US" dirty="0"/>
              <a:t>Prenuptial &amp; Postnuptial Agreements</a:t>
            </a:r>
          </a:p>
          <a:p>
            <a:r>
              <a:rPr lang="en-US" dirty="0"/>
              <a:t>Mediation</a:t>
            </a:r>
          </a:p>
        </p:txBody>
      </p:sp>
      <p:sp>
        <p:nvSpPr>
          <p:cNvPr id="4" name="TextBox 3"/>
          <p:cNvSpPr txBox="1"/>
          <p:nvPr/>
        </p:nvSpPr>
        <p:spPr>
          <a:xfrm>
            <a:off x="6144768" y="1502688"/>
            <a:ext cx="2694432" cy="5632311"/>
          </a:xfrm>
          <a:prstGeom prst="rect">
            <a:avLst/>
          </a:prstGeom>
          <a:noFill/>
        </p:spPr>
        <p:txBody>
          <a:bodyPr wrap="square" rtlCol="0">
            <a:spAutoFit/>
          </a:bodyPr>
          <a:lstStyle/>
          <a:p>
            <a:r>
              <a:rPr lang="en-US" b="1" u="sng" dirty="0"/>
              <a:t>LOCATIONS</a:t>
            </a:r>
            <a:endParaRPr lang="en-US" b="1" dirty="0"/>
          </a:p>
          <a:p>
            <a:r>
              <a:rPr lang="en-US" b="1" dirty="0"/>
              <a:t>Calabasas Office</a:t>
            </a:r>
            <a:br>
              <a:rPr lang="en-US" dirty="0"/>
            </a:br>
            <a:r>
              <a:rPr lang="en-US" dirty="0"/>
              <a:t>24025 Park Sorrento</a:t>
            </a:r>
            <a:br>
              <a:rPr lang="en-US" dirty="0"/>
            </a:br>
            <a:r>
              <a:rPr lang="en-US" dirty="0"/>
              <a:t>Suite 310</a:t>
            </a:r>
            <a:br>
              <a:rPr lang="en-US" dirty="0"/>
            </a:br>
            <a:r>
              <a:rPr lang="en-US" dirty="0"/>
              <a:t>Calabasas, CA 91302</a:t>
            </a:r>
          </a:p>
          <a:p>
            <a:r>
              <a:rPr lang="en-US" dirty="0"/>
              <a:t> </a:t>
            </a:r>
          </a:p>
          <a:p>
            <a:r>
              <a:rPr lang="en-US" b="1" dirty="0"/>
              <a:t>Santa Barbara Office – By Appointment Only </a:t>
            </a:r>
            <a:br>
              <a:rPr lang="en-US" dirty="0"/>
            </a:br>
            <a:r>
              <a:rPr lang="en-US" dirty="0"/>
              <a:t>7 W. Figueroa Street</a:t>
            </a:r>
          </a:p>
          <a:p>
            <a:r>
              <a:rPr lang="en-US"/>
              <a:t>Suite 300</a:t>
            </a:r>
            <a:endParaRPr lang="en-US" dirty="0"/>
          </a:p>
          <a:p>
            <a:r>
              <a:rPr lang="en-US" dirty="0"/>
              <a:t>Santa Barbara, California, 93101</a:t>
            </a:r>
          </a:p>
          <a:p>
            <a:endParaRPr lang="en-US" dirty="0"/>
          </a:p>
          <a:p>
            <a:r>
              <a:rPr lang="en-US" b="1" u="sng" dirty="0"/>
              <a:t>CONTACT</a:t>
            </a:r>
          </a:p>
          <a:p>
            <a:r>
              <a:rPr lang="en-US" dirty="0"/>
              <a:t>818-222-0010</a:t>
            </a:r>
          </a:p>
          <a:p>
            <a:r>
              <a:rPr lang="en-US" dirty="0"/>
              <a:t>800-230-1770</a:t>
            </a:r>
          </a:p>
          <a:p>
            <a:r>
              <a:rPr lang="en-US" dirty="0">
                <a:hlinkClick r:id="rId4"/>
              </a:rPr>
              <a:t>info@sflg.us</a:t>
            </a:r>
            <a:endParaRPr lang="en-US" dirty="0"/>
          </a:p>
          <a:p>
            <a:r>
              <a:rPr lang="en-US" dirty="0">
                <a:hlinkClick r:id="rId5"/>
              </a:rPr>
              <a:t>mshulman@sflg.us</a:t>
            </a:r>
            <a:endParaRPr lang="en-US" dirty="0"/>
          </a:p>
          <a:p>
            <a:endParaRPr lang="en-US" dirty="0"/>
          </a:p>
          <a:p>
            <a:endParaRPr lang="en-US" dirty="0"/>
          </a:p>
        </p:txBody>
      </p:sp>
      <p:sp>
        <p:nvSpPr>
          <p:cNvPr id="5" name="TextBox 4"/>
          <p:cNvSpPr txBox="1"/>
          <p:nvPr/>
        </p:nvSpPr>
        <p:spPr>
          <a:xfrm>
            <a:off x="172670" y="4953000"/>
            <a:ext cx="3408730" cy="1754326"/>
          </a:xfrm>
          <a:prstGeom prst="rect">
            <a:avLst/>
          </a:prstGeom>
          <a:noFill/>
        </p:spPr>
        <p:txBody>
          <a:bodyPr wrap="square" rtlCol="0">
            <a:spAutoFit/>
          </a:bodyPr>
          <a:lstStyle/>
          <a:p>
            <a:r>
              <a:rPr lang="en-US" b="1" u="sng" dirty="0"/>
              <a:t>OUR MOBILE APP</a:t>
            </a:r>
          </a:p>
          <a:p>
            <a:r>
              <a:rPr lang="en-US" dirty="0"/>
              <a:t>Use our mobile App to enhance your experience! Our mobile app can be downloaded from the Apple and Android App Stores under “MAYA SHULMAN”.</a:t>
            </a:r>
          </a:p>
        </p:txBody>
      </p:sp>
    </p:spTree>
    <p:extLst>
      <p:ext uri="{BB962C8B-B14F-4D97-AF65-F5344CB8AC3E}">
        <p14:creationId xmlns:p14="http://schemas.microsoft.com/office/powerpoint/2010/main" val="265107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Duties of Disclosure</a:t>
            </a:r>
          </a:p>
        </p:txBody>
      </p:sp>
      <p:sp>
        <p:nvSpPr>
          <p:cNvPr id="3" name="Content Placeholder 2"/>
          <p:cNvSpPr>
            <a:spLocks noGrp="1"/>
          </p:cNvSpPr>
          <p:nvPr>
            <p:ph idx="1"/>
          </p:nvPr>
        </p:nvSpPr>
        <p:spPr/>
        <p:txBody>
          <a:bodyPr>
            <a:normAutofit/>
          </a:bodyPr>
          <a:lstStyle/>
          <a:p>
            <a:r>
              <a:rPr lang="en-US" sz="2800" dirty="0"/>
              <a:t>Family Law—Applies only in Marital Actions—fiduciary duty </a:t>
            </a:r>
            <a:r>
              <a:rPr lang="en-US" sz="2800" b="1" i="1" dirty="0"/>
              <a:t>Family Code §721 (b)</a:t>
            </a:r>
            <a:r>
              <a:rPr lang="en-US" sz="2800" dirty="0"/>
              <a:t>--a duty of the highest good faith and fair dealing on each spouse, and neither shall take any unfair advantage of the other</a:t>
            </a:r>
          </a:p>
          <a:p>
            <a:r>
              <a:rPr lang="en-US" sz="2800" dirty="0"/>
              <a:t>Duties require each party to disclose information and documents that are material to the case without being requested</a:t>
            </a:r>
            <a:endParaRPr lang="en-US" sz="2800" i="1" dirty="0"/>
          </a:p>
          <a:p>
            <a:r>
              <a:rPr lang="en-US" sz="2800" dirty="0"/>
              <a:t>Does not end with the Judgment of Dissolution</a:t>
            </a:r>
          </a:p>
        </p:txBody>
      </p:sp>
    </p:spTree>
    <p:extLst>
      <p:ext uri="{BB962C8B-B14F-4D97-AF65-F5344CB8AC3E}">
        <p14:creationId xmlns:p14="http://schemas.microsoft.com/office/powerpoint/2010/main" val="37890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DUTY TO DISCLOSE AND PRUDENTLY MANAGE</a:t>
            </a:r>
          </a:p>
        </p:txBody>
      </p:sp>
      <p:sp>
        <p:nvSpPr>
          <p:cNvPr id="3" name="Content Placeholder 2"/>
          <p:cNvSpPr>
            <a:spLocks noGrp="1"/>
          </p:cNvSpPr>
          <p:nvPr>
            <p:ph idx="1"/>
          </p:nvPr>
        </p:nvSpPr>
        <p:spPr/>
        <p:txBody>
          <a:bodyPr>
            <a:normAutofit/>
          </a:bodyPr>
          <a:lstStyle/>
          <a:p>
            <a:r>
              <a:rPr lang="en-US" dirty="0"/>
              <a:t>Spouse’s fiduciary duty of disclosure under </a:t>
            </a:r>
            <a:r>
              <a:rPr lang="en-US" i="1" dirty="0"/>
              <a:t>Family Code</a:t>
            </a:r>
            <a:r>
              <a:rPr lang="en-US" dirty="0"/>
              <a:t> sec. 721, 1100(e) and equal right of management and control under </a:t>
            </a:r>
            <a:r>
              <a:rPr lang="en-US" i="1" dirty="0"/>
              <a:t>Family Code</a:t>
            </a:r>
            <a:r>
              <a:rPr lang="en-US" dirty="0"/>
              <a:t> sec. 1100(a).  In re </a:t>
            </a:r>
            <a:r>
              <a:rPr lang="en-US" i="1" dirty="0"/>
              <a:t>Marriage of </a:t>
            </a:r>
            <a:r>
              <a:rPr lang="en-US" i="1" dirty="0" err="1"/>
              <a:t>Kamgar</a:t>
            </a:r>
            <a:r>
              <a:rPr lang="en-US" dirty="0"/>
              <a:t>; Husband was ordered to pay Wife $1,952,052.50 for breach of his fiduciary duty to Wife for making imprudent investments.</a:t>
            </a:r>
          </a:p>
          <a:p>
            <a:endParaRPr lang="en-US" dirty="0"/>
          </a:p>
        </p:txBody>
      </p:sp>
    </p:spTree>
    <p:extLst>
      <p:ext uri="{BB962C8B-B14F-4D97-AF65-F5344CB8AC3E}">
        <p14:creationId xmlns:p14="http://schemas.microsoft.com/office/powerpoint/2010/main" val="166433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05000" y="1905000"/>
            <a:ext cx="5029200" cy="47990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73580"/>
            <a:ext cx="1935126" cy="1411942"/>
          </a:xfrm>
          <a:prstGeom prst="rect">
            <a:avLst/>
          </a:prstGeom>
        </p:spPr>
      </p:pic>
    </p:spTree>
    <p:extLst>
      <p:ext uri="{BB962C8B-B14F-4D97-AF65-F5344CB8AC3E}">
        <p14:creationId xmlns:p14="http://schemas.microsoft.com/office/powerpoint/2010/main" val="361745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sp>
        <p:nvSpPr>
          <p:cNvPr id="3" name="Content Placeholder 2"/>
          <p:cNvSpPr>
            <a:spLocks noGrp="1"/>
          </p:cNvSpPr>
          <p:nvPr>
            <p:ph idx="4294967295"/>
          </p:nvPr>
        </p:nvSpPr>
        <p:spPr>
          <a:xfrm>
            <a:off x="533400" y="457200"/>
            <a:ext cx="7696200" cy="1524000"/>
          </a:xfrm>
        </p:spPr>
        <p:txBody>
          <a:bodyPr>
            <a:normAutofit fontScale="70000" lnSpcReduction="20000"/>
          </a:bodyPr>
          <a:lstStyle/>
          <a:p>
            <a:r>
              <a:rPr lang="en-US" b="1" dirty="0"/>
              <a:t>Bad faith transfer</a:t>
            </a:r>
            <a:r>
              <a:rPr lang="en-US" dirty="0"/>
              <a:t>—</a:t>
            </a:r>
            <a:r>
              <a:rPr lang="en-US" i="1" dirty="0"/>
              <a:t>In re Marriage of Berman</a:t>
            </a:r>
            <a:r>
              <a:rPr lang="en-US" dirty="0"/>
              <a:t>, 15 Cal.App.5</a:t>
            </a:r>
            <a:r>
              <a:rPr lang="en-US" baseline="30000" dirty="0"/>
              <a:t>th</a:t>
            </a:r>
            <a:r>
              <a:rPr lang="en-US" dirty="0"/>
              <a:t> 914.  The Court found that Husband transferred his business in bad faith to avoid his spousal support obligations.  The Court then ruled that income from business will be imputed to Husband for purposes of spousal support.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0"/>
            <a:ext cx="8886825" cy="4719638"/>
          </a:xfrm>
          <a:prstGeom prst="rect">
            <a:avLst/>
          </a:prstGeom>
        </p:spPr>
      </p:pic>
    </p:spTree>
    <p:extLst>
      <p:ext uri="{BB962C8B-B14F-4D97-AF65-F5344CB8AC3E}">
        <p14:creationId xmlns:p14="http://schemas.microsoft.com/office/powerpoint/2010/main" val="50628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b="1" dirty="0"/>
              <a:t>FIDUCIARY DUTY OF </a:t>
            </a:r>
            <a:r>
              <a:rPr lang="en-US" b="1" dirty="0">
                <a:solidFill>
                  <a:srgbClr val="CC0000"/>
                </a:solidFill>
                <a:effectLst>
                  <a:outerShdw blurRad="38100" dist="38100" dir="2700000" algn="tl">
                    <a:srgbClr val="000000">
                      <a:alpha val="43137"/>
                    </a:srgbClr>
                  </a:outerShdw>
                </a:effectLst>
              </a:rPr>
              <a:t>FULL</a:t>
            </a:r>
            <a:r>
              <a:rPr lang="en-US" b="1" dirty="0"/>
              <a:t> DISCLOSURE</a:t>
            </a:r>
          </a:p>
        </p:txBody>
      </p:sp>
      <p:sp>
        <p:nvSpPr>
          <p:cNvPr id="3" name="Content Placeholder 2"/>
          <p:cNvSpPr>
            <a:spLocks noGrp="1"/>
          </p:cNvSpPr>
          <p:nvPr>
            <p:ph idx="1"/>
          </p:nvPr>
        </p:nvSpPr>
        <p:spPr/>
        <p:txBody>
          <a:bodyPr/>
          <a:lstStyle/>
          <a:p>
            <a:r>
              <a:rPr lang="en-US" b="1" i="1" dirty="0"/>
              <a:t>Family Code</a:t>
            </a:r>
            <a:r>
              <a:rPr lang="en-US" b="1" dirty="0"/>
              <a:t> §§ 2103 - 2107: Declarations of Disclosure</a:t>
            </a:r>
          </a:p>
          <a:p>
            <a:r>
              <a:rPr lang="en-US" b="1" dirty="0"/>
              <a:t>Within 60 days after filing, the moving party must serve its Preliminary Declaration of Disclosure; the responding party must provide its PDD as soon as reasonably feasible thereafter</a:t>
            </a:r>
          </a:p>
          <a:p>
            <a:pPr marL="0" indent="0">
              <a:buNone/>
            </a:pPr>
            <a:endParaRPr lang="en-US" dirty="0"/>
          </a:p>
        </p:txBody>
      </p:sp>
    </p:spTree>
    <p:extLst>
      <p:ext uri="{BB962C8B-B14F-4D97-AF65-F5344CB8AC3E}">
        <p14:creationId xmlns:p14="http://schemas.microsoft.com/office/powerpoint/2010/main" val="400834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C0000"/>
                </a:solidFill>
                <a:effectLst>
                  <a:outerShdw blurRad="38100" dist="38100" dir="2700000" algn="tl">
                    <a:srgbClr val="000000">
                      <a:alpha val="43137"/>
                    </a:srgbClr>
                  </a:outerShdw>
                </a:effectLst>
              </a:rPr>
              <a:t>Penalties For Violating Fiduciary Duty of Disclosure</a:t>
            </a:r>
          </a:p>
        </p:txBody>
      </p:sp>
      <p:sp>
        <p:nvSpPr>
          <p:cNvPr id="3" name="Content Placeholder 2"/>
          <p:cNvSpPr>
            <a:spLocks noGrp="1"/>
          </p:cNvSpPr>
          <p:nvPr>
            <p:ph idx="1"/>
          </p:nvPr>
        </p:nvSpPr>
        <p:spPr/>
        <p:txBody>
          <a:bodyPr/>
          <a:lstStyle/>
          <a:p>
            <a:endParaRPr lang="en-US" b="1" dirty="0">
              <a:solidFill>
                <a:srgbClr val="FF0000"/>
              </a:solidFill>
            </a:endParaRPr>
          </a:p>
          <a:p>
            <a:pPr marL="0" indent="0">
              <a:buNone/>
            </a:pPr>
            <a:endParaRPr lang="en-US" b="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600200"/>
            <a:ext cx="5282565" cy="491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39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SANCTIONS INCLUDE:</a:t>
            </a:r>
          </a:p>
        </p:txBody>
      </p:sp>
      <p:sp>
        <p:nvSpPr>
          <p:cNvPr id="3" name="Content Placeholder 2"/>
          <p:cNvSpPr>
            <a:spLocks noGrp="1"/>
          </p:cNvSpPr>
          <p:nvPr>
            <p:ph idx="1"/>
          </p:nvPr>
        </p:nvSpPr>
        <p:spPr/>
        <p:txBody>
          <a:bodyPr>
            <a:normAutofit fontScale="62500" lnSpcReduction="20000"/>
          </a:bodyPr>
          <a:lstStyle/>
          <a:p>
            <a:pPr algn="just"/>
            <a:r>
              <a:rPr lang="en-US" dirty="0"/>
              <a:t>Impose </a:t>
            </a:r>
            <a:r>
              <a:rPr lang="en-US" dirty="0">
                <a:solidFill>
                  <a:srgbClr val="CC0000"/>
                </a:solidFill>
              </a:rPr>
              <a:t>monetary</a:t>
            </a:r>
            <a:r>
              <a:rPr lang="en-US" dirty="0"/>
              <a:t> sanctions. (In </a:t>
            </a:r>
            <a:r>
              <a:rPr lang="en-US" i="1" dirty="0"/>
              <a:t>Marriage of Feldman, </a:t>
            </a:r>
            <a:r>
              <a:rPr lang="en-US" dirty="0"/>
              <a:t>the husband was ordered to pay sanctions in the amount of $250,000 and attorney fees of $140,000 because of his failure to fulfill his fiduciary duties of disclosure.)</a:t>
            </a:r>
          </a:p>
          <a:p>
            <a:pPr algn="just"/>
            <a:endParaRPr lang="en-US" dirty="0"/>
          </a:p>
          <a:p>
            <a:pPr algn="just"/>
            <a:r>
              <a:rPr lang="en-US" dirty="0"/>
              <a:t>Make that party </a:t>
            </a:r>
            <a:r>
              <a:rPr lang="en-US" dirty="0">
                <a:solidFill>
                  <a:srgbClr val="CC0000"/>
                </a:solidFill>
              </a:rPr>
              <a:t>pay the other party's attorneys fees</a:t>
            </a:r>
            <a:r>
              <a:rPr lang="en-US" dirty="0"/>
              <a:t>.</a:t>
            </a:r>
          </a:p>
          <a:p>
            <a:pPr algn="just"/>
            <a:endParaRPr lang="en-US" dirty="0"/>
          </a:p>
          <a:p>
            <a:pPr algn="just">
              <a:buClr>
                <a:schemeClr val="tx1"/>
              </a:buClr>
            </a:pPr>
            <a:r>
              <a:rPr lang="en-US" dirty="0">
                <a:solidFill>
                  <a:srgbClr val="CC0000"/>
                </a:solidFill>
              </a:rPr>
              <a:t>Award </a:t>
            </a:r>
            <a:r>
              <a:rPr lang="en-US" i="1" dirty="0">
                <a:solidFill>
                  <a:srgbClr val="CC0000"/>
                </a:solidFill>
              </a:rPr>
              <a:t>all</a:t>
            </a:r>
            <a:r>
              <a:rPr lang="en-US" i="1" dirty="0"/>
              <a:t> </a:t>
            </a:r>
            <a:r>
              <a:rPr lang="en-US" dirty="0"/>
              <a:t>- not just one-half - of an asset a spouse has concealed </a:t>
            </a:r>
            <a:r>
              <a:rPr lang="en-US" dirty="0">
                <a:solidFill>
                  <a:srgbClr val="CC0000"/>
                </a:solidFill>
              </a:rPr>
              <a:t>to the other spouse</a:t>
            </a:r>
            <a:r>
              <a:rPr lang="en-US" dirty="0"/>
              <a:t>. (In </a:t>
            </a:r>
            <a:r>
              <a:rPr lang="en-US" i="1" dirty="0"/>
              <a:t>Marriage of Rossi, </a:t>
            </a:r>
            <a:r>
              <a:rPr lang="en-US" dirty="0"/>
              <a:t>the husband was awarded all of the $3 million in California lottery winnings that the wife did not disclose to the husband. )</a:t>
            </a:r>
          </a:p>
          <a:p>
            <a:pPr algn="just"/>
            <a:endParaRPr lang="en-US" dirty="0"/>
          </a:p>
          <a:p>
            <a:pPr algn="just">
              <a:buClr>
                <a:schemeClr val="tx1"/>
              </a:buClr>
            </a:pPr>
            <a:r>
              <a:rPr lang="en-US" dirty="0">
                <a:solidFill>
                  <a:srgbClr val="CC0000"/>
                </a:solidFill>
              </a:rPr>
              <a:t>Prevent</a:t>
            </a:r>
            <a:r>
              <a:rPr lang="en-US" dirty="0"/>
              <a:t> the offending spouse </a:t>
            </a:r>
            <a:r>
              <a:rPr lang="en-US" dirty="0">
                <a:solidFill>
                  <a:srgbClr val="CC0000"/>
                </a:solidFill>
              </a:rPr>
              <a:t>from presenting his or her case</a:t>
            </a:r>
            <a:r>
              <a:rPr lang="en-US" dirty="0"/>
              <a:t>.</a:t>
            </a:r>
          </a:p>
          <a:p>
            <a:pPr algn="just"/>
            <a:endParaRPr lang="en-US" dirty="0"/>
          </a:p>
          <a:p>
            <a:pPr algn="just">
              <a:buClr>
                <a:schemeClr val="tx1"/>
              </a:buClr>
            </a:pPr>
            <a:r>
              <a:rPr lang="en-US" dirty="0">
                <a:solidFill>
                  <a:srgbClr val="CC0000"/>
                </a:solidFill>
              </a:rPr>
              <a:t>Set-aside (void) a court order or judgment </a:t>
            </a:r>
            <a:r>
              <a:rPr lang="en-US" dirty="0"/>
              <a:t>that was entered as the result of a party's failure to comply with the disclosure statutes.</a:t>
            </a:r>
          </a:p>
          <a:p>
            <a:endParaRPr lang="en-US" dirty="0"/>
          </a:p>
        </p:txBody>
      </p:sp>
    </p:spTree>
    <p:extLst>
      <p:ext uri="{BB962C8B-B14F-4D97-AF65-F5344CB8AC3E}">
        <p14:creationId xmlns:p14="http://schemas.microsoft.com/office/powerpoint/2010/main" val="42950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WHEN IN DOUBT</a:t>
            </a:r>
          </a:p>
        </p:txBody>
      </p:sp>
      <p:sp>
        <p:nvSpPr>
          <p:cNvPr id="3" name="Content Placeholder 2"/>
          <p:cNvSpPr>
            <a:spLocks noGrp="1"/>
          </p:cNvSpPr>
          <p:nvPr>
            <p:ph idx="1"/>
          </p:nvPr>
        </p:nvSpPr>
        <p:spPr/>
        <p:txBody>
          <a:bodyPr/>
          <a:lstStyle/>
          <a:p>
            <a:r>
              <a:rPr lang="en-US" dirty="0"/>
              <a:t>CALL US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2650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57700" y="609600"/>
            <a:ext cx="4152900" cy="523220"/>
          </a:xfrm>
          <a:prstGeom prst="rect">
            <a:avLst/>
          </a:prstGeom>
          <a:noFill/>
        </p:spPr>
        <p:txBody>
          <a:bodyPr wrap="square" rtlCol="0">
            <a:spAutoFit/>
          </a:bodyPr>
          <a:lstStyle/>
          <a:p>
            <a:r>
              <a:rPr lang="en-US" sz="2800" b="1" dirty="0">
                <a:solidFill>
                  <a:schemeClr val="accent4">
                    <a:lumMod val="75000"/>
                  </a:schemeClr>
                </a:solidFill>
              </a:rPr>
              <a:t>WHEN IN DOUBT, CALL US</a:t>
            </a:r>
          </a:p>
        </p:txBody>
      </p:sp>
    </p:spTree>
    <p:extLst>
      <p:ext uri="{BB962C8B-B14F-4D97-AF65-F5344CB8AC3E}">
        <p14:creationId xmlns:p14="http://schemas.microsoft.com/office/powerpoint/2010/main" val="221104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INCOME?</a:t>
            </a:r>
          </a:p>
        </p:txBody>
      </p:sp>
      <p:sp>
        <p:nvSpPr>
          <p:cNvPr id="3" name="Content Placeholder 2"/>
          <p:cNvSpPr>
            <a:spLocks noGrp="1"/>
          </p:cNvSpPr>
          <p:nvPr>
            <p:ph idx="1"/>
          </p:nvPr>
        </p:nvSpPr>
        <p:spPr/>
        <p:txBody>
          <a:bodyPr>
            <a:normAutofit fontScale="55000" lnSpcReduction="20000"/>
          </a:bodyPr>
          <a:lstStyle/>
          <a:p>
            <a:r>
              <a:rPr lang="en-US" dirty="0"/>
              <a:t>The Statewide Child Support Guideline is based upon the "net monthly disposable incomes" of both parents. (</a:t>
            </a:r>
            <a:r>
              <a:rPr lang="en-US" i="1" dirty="0"/>
              <a:t>Family Code</a:t>
            </a:r>
            <a:r>
              <a:rPr lang="en-US" dirty="0"/>
              <a:t> §4055)</a:t>
            </a:r>
          </a:p>
          <a:p>
            <a:r>
              <a:rPr lang="en-US" dirty="0" err="1"/>
              <a:t>DissoMaster</a:t>
            </a:r>
            <a:r>
              <a:rPr lang="en-US" dirty="0"/>
              <a:t>—unique to CA, not yet adjusted to implement new tax law; 2018 vs. 2019 for spousal support</a:t>
            </a:r>
          </a:p>
          <a:p>
            <a:r>
              <a:rPr lang="en-US" i="1" dirty="0"/>
              <a:t>Family Code</a:t>
            </a:r>
            <a:r>
              <a:rPr lang="en-US" dirty="0"/>
              <a:t> §4058:</a:t>
            </a:r>
          </a:p>
          <a:p>
            <a:r>
              <a:rPr lang="en-US" dirty="0"/>
              <a:t>(a) The annual gross income of each parent means </a:t>
            </a:r>
            <a:r>
              <a:rPr lang="en-US" b="1" dirty="0">
                <a:solidFill>
                  <a:srgbClr val="CC0000"/>
                </a:solidFill>
              </a:rPr>
              <a:t>income from whatever source</a:t>
            </a:r>
            <a:r>
              <a:rPr lang="en-US" dirty="0"/>
              <a:t> derived.  Including:</a:t>
            </a:r>
          </a:p>
          <a:p>
            <a:pPr lvl="1"/>
            <a:r>
              <a:rPr lang="en-US" sz="3300" dirty="0"/>
              <a:t>Commissions, salaries, royalties, wages, bonuses, rents, dividends, pensions, interest, trust income, annuities, workers' compensation benefits, unemployment insurance benefits, disability insurance benefits, social security benefits, and spousal support actually received from a person not a party to the proceeding to establish a child support order under this article.</a:t>
            </a:r>
          </a:p>
          <a:p>
            <a:pPr lvl="1"/>
            <a:r>
              <a:rPr lang="en-US" sz="3300" dirty="0"/>
              <a:t>Income from the proprietorship of a business, such as gross receipts from the business reduced by expenditures required for the operation of the business.</a:t>
            </a:r>
          </a:p>
          <a:p>
            <a:pPr lvl="1"/>
            <a:r>
              <a:rPr lang="en-US" sz="3300" dirty="0"/>
              <a:t>In the discretion of the court, employee benefits or self-employment benefits, taking into consideration the benefit to the employee, any corresponding reduction in living expenses, and other relevant facts.</a:t>
            </a:r>
            <a:br>
              <a:rPr lang="en-US" dirty="0"/>
            </a:br>
            <a:endParaRPr lang="en-US" dirty="0"/>
          </a:p>
        </p:txBody>
      </p:sp>
    </p:spTree>
    <p:extLst>
      <p:ext uri="{BB962C8B-B14F-4D97-AF65-F5344CB8AC3E}">
        <p14:creationId xmlns:p14="http://schemas.microsoft.com/office/powerpoint/2010/main" val="231706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DISCRETION OF COURT</a:t>
            </a:r>
          </a:p>
        </p:txBody>
      </p:sp>
      <p:sp>
        <p:nvSpPr>
          <p:cNvPr id="3" name="Content Placeholder 2"/>
          <p:cNvSpPr>
            <a:spLocks noGrp="1"/>
          </p:cNvSpPr>
          <p:nvPr>
            <p:ph idx="1"/>
          </p:nvPr>
        </p:nvSpPr>
        <p:spPr>
          <a:xfrm>
            <a:off x="76200" y="1371600"/>
            <a:ext cx="8991600" cy="5486400"/>
          </a:xfrm>
        </p:spPr>
        <p:txBody>
          <a:bodyPr>
            <a:normAutofit fontScale="47500" lnSpcReduction="20000"/>
          </a:bodyPr>
          <a:lstStyle/>
          <a:p>
            <a:endParaRPr lang="en-US" dirty="0"/>
          </a:p>
          <a:p>
            <a:r>
              <a:rPr lang="en-US" sz="2900" dirty="0"/>
              <a:t>(b) The court may consider the earning capacity of a parent in lieu of the parent's income, consistent with the best interests of the children. </a:t>
            </a:r>
            <a:r>
              <a:rPr lang="en-US" sz="2900" i="1" dirty="0"/>
              <a:t>Family Code</a:t>
            </a:r>
            <a:r>
              <a:rPr lang="en-US" sz="2900" dirty="0"/>
              <a:t> §4053(f) provides that children are entitled to share in their parents standard of living. The term "net monthly disposable income" is broadly defined. </a:t>
            </a:r>
          </a:p>
          <a:p>
            <a:endParaRPr lang="en-US" dirty="0"/>
          </a:p>
          <a:p>
            <a:r>
              <a:rPr lang="en-US" sz="2900" dirty="0"/>
              <a:t>The following are </a:t>
            </a:r>
            <a:r>
              <a:rPr lang="en-US" sz="2900" dirty="0">
                <a:solidFill>
                  <a:srgbClr val="CC0000"/>
                </a:solidFill>
              </a:rPr>
              <a:t>usually</a:t>
            </a:r>
            <a:r>
              <a:rPr lang="en-US" sz="2900" dirty="0"/>
              <a:t> considered in the calculation of guideline child support.</a:t>
            </a:r>
          </a:p>
          <a:p>
            <a:pPr marL="0" indent="0">
              <a:buNone/>
            </a:pPr>
            <a:r>
              <a:rPr lang="en-US" sz="2900" dirty="0"/>
              <a:t>	- Overtime</a:t>
            </a:r>
          </a:p>
          <a:p>
            <a:pPr marL="0" indent="0">
              <a:buNone/>
            </a:pPr>
            <a:r>
              <a:rPr lang="en-US" sz="2900" dirty="0"/>
              <a:t>	- Commissions</a:t>
            </a:r>
          </a:p>
          <a:p>
            <a:pPr marL="0" indent="0">
              <a:buNone/>
            </a:pPr>
            <a:r>
              <a:rPr lang="en-US" sz="2900" dirty="0"/>
              <a:t>	- Meal allowance for employees.</a:t>
            </a:r>
          </a:p>
          <a:p>
            <a:pPr marL="0" indent="0">
              <a:buNone/>
            </a:pPr>
            <a:r>
              <a:rPr lang="en-US" sz="2900" dirty="0"/>
              <a:t>	- Vehicle provided by employer</a:t>
            </a:r>
          </a:p>
          <a:p>
            <a:pPr marL="0" indent="0">
              <a:buNone/>
            </a:pPr>
            <a:r>
              <a:rPr lang="en-US" sz="2900" dirty="0"/>
              <a:t>	- Free housing provided by employer</a:t>
            </a:r>
          </a:p>
          <a:p>
            <a:pPr marL="0" indent="0">
              <a:buNone/>
            </a:pPr>
            <a:r>
              <a:rPr lang="en-US" sz="2900" dirty="0"/>
              <a:t>	- Stock Options</a:t>
            </a:r>
          </a:p>
          <a:p>
            <a:pPr marL="0" indent="0">
              <a:buNone/>
            </a:pPr>
            <a:r>
              <a:rPr lang="en-US" sz="2900" dirty="0"/>
              <a:t>	- Reasonable rate of return on invested funds.</a:t>
            </a:r>
          </a:p>
          <a:p>
            <a:pPr marL="0" indent="0">
              <a:buNone/>
            </a:pPr>
            <a:r>
              <a:rPr lang="en-US" sz="2900" dirty="0"/>
              <a:t>	- Shares of stock that have been liquidated.</a:t>
            </a:r>
          </a:p>
          <a:p>
            <a:pPr marL="0" indent="0">
              <a:buNone/>
            </a:pPr>
            <a:r>
              <a:rPr lang="en-US" sz="2900" dirty="0"/>
              <a:t>	- Proceeds from the sale of a business, to the extent that they have been used for the parent's expenses.</a:t>
            </a:r>
          </a:p>
          <a:p>
            <a:pPr marL="0" indent="0">
              <a:buNone/>
            </a:pPr>
            <a:r>
              <a:rPr lang="en-US" sz="2900" dirty="0"/>
              <a:t>	- Repeated cash gifts.</a:t>
            </a:r>
          </a:p>
          <a:p>
            <a:pPr marL="0" indent="0">
              <a:buNone/>
            </a:pPr>
            <a:r>
              <a:rPr lang="en-US" sz="2900" dirty="0"/>
              <a:t>	- Personal expenses paid by a family business.</a:t>
            </a:r>
          </a:p>
          <a:p>
            <a:pPr marL="0" indent="0">
              <a:buNone/>
            </a:pPr>
            <a:r>
              <a:rPr lang="en-US" sz="2900" dirty="0"/>
              <a:t>	- Voluntary repayment of a debt by a third person.</a:t>
            </a:r>
          </a:p>
          <a:p>
            <a:pPr marL="0" indent="0">
              <a:buNone/>
            </a:pPr>
            <a:r>
              <a:rPr lang="en-US" sz="2900" dirty="0"/>
              <a:t>	- Payment of living expenses by a company that is owned by the parent.</a:t>
            </a:r>
          </a:p>
          <a:p>
            <a:pPr marL="0" indent="0">
              <a:buNone/>
            </a:pPr>
            <a:r>
              <a:rPr lang="en-US" sz="2900" dirty="0"/>
              <a:t>	- Sublease payments received by the parent.</a:t>
            </a:r>
          </a:p>
          <a:p>
            <a:pPr marL="0" indent="0">
              <a:buNone/>
            </a:pPr>
            <a:r>
              <a:rPr lang="en-US" sz="2900" dirty="0"/>
              <a:t>	- Spousal support received from a prior spouse.</a:t>
            </a:r>
          </a:p>
          <a:p>
            <a:pPr marL="0" indent="0">
              <a:buNone/>
            </a:pPr>
            <a:r>
              <a:rPr lang="en-US" sz="2900" dirty="0"/>
              <a:t>	- Lottery winnings.</a:t>
            </a:r>
          </a:p>
          <a:p>
            <a:endParaRPr lang="en-US" dirty="0"/>
          </a:p>
        </p:txBody>
      </p:sp>
    </p:spTree>
    <p:extLst>
      <p:ext uri="{BB962C8B-B14F-4D97-AF65-F5344CB8AC3E}">
        <p14:creationId xmlns:p14="http://schemas.microsoft.com/office/powerpoint/2010/main" val="670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0"/>
            <a:ext cx="8915400" cy="2514600"/>
          </a:xfrm>
        </p:spPr>
        <p:txBody>
          <a:bodyPr>
            <a:noAutofit/>
          </a:bodyPr>
          <a:lstStyle/>
          <a:p>
            <a:r>
              <a:rPr lang="en-US" sz="5400" b="1" dirty="0"/>
              <a:t>Income Considered for Purposes of Support, Fiduciary Duties and New Tax Law</a:t>
            </a:r>
          </a:p>
        </p:txBody>
      </p:sp>
      <p:sp>
        <p:nvSpPr>
          <p:cNvPr id="3" name="Subtitle 2"/>
          <p:cNvSpPr>
            <a:spLocks noGrp="1"/>
          </p:cNvSpPr>
          <p:nvPr>
            <p:ph type="subTitle" idx="1"/>
          </p:nvPr>
        </p:nvSpPr>
        <p:spPr>
          <a:xfrm>
            <a:off x="1371600" y="4648200"/>
            <a:ext cx="6400800" cy="990600"/>
          </a:xfrm>
        </p:spPr>
        <p:txBody>
          <a:bodyPr/>
          <a:lstStyle/>
          <a:p>
            <a:r>
              <a:rPr lang="en-US" dirty="0"/>
              <a:t> </a:t>
            </a:r>
          </a:p>
        </p:txBody>
      </p:sp>
      <p:pic>
        <p:nvPicPr>
          <p:cNvPr id="1026" name="Picture 2" descr="http://www.workfromhometypingjobs.biz/acashf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1599">
            <a:off x="5814159" y="4446932"/>
            <a:ext cx="2562906" cy="2057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c07jNm4NBiHnw9sybXxEwJHyj0sj7KnAOgqr3zhJIA9kZUP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318" y="228600"/>
            <a:ext cx="229849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Se6qaupv5olaldNuPGI9PhklY8GGb89VYgBGqlp8FGi_NBeX2R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25875">
            <a:off x="937564" y="4421967"/>
            <a:ext cx="2287117" cy="194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7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NOT INCOME?</a:t>
            </a:r>
          </a:p>
        </p:txBody>
      </p:sp>
      <p:sp>
        <p:nvSpPr>
          <p:cNvPr id="3" name="Content Placeholder 2"/>
          <p:cNvSpPr>
            <a:spLocks noGrp="1"/>
          </p:cNvSpPr>
          <p:nvPr>
            <p:ph idx="1"/>
          </p:nvPr>
        </p:nvSpPr>
        <p:spPr/>
        <p:txBody>
          <a:bodyPr>
            <a:normAutofit fontScale="62500" lnSpcReduction="20000"/>
          </a:bodyPr>
          <a:lstStyle/>
          <a:p>
            <a:pPr algn="just"/>
            <a:r>
              <a:rPr lang="en-US" dirty="0"/>
              <a:t>Payments received from a public assistance program.</a:t>
            </a:r>
          </a:p>
          <a:p>
            <a:pPr algn="just"/>
            <a:r>
              <a:rPr lang="en-US" dirty="0"/>
              <a:t>Support received for children of another relationship.</a:t>
            </a:r>
          </a:p>
          <a:p>
            <a:pPr algn="just"/>
            <a:r>
              <a:rPr lang="en-US" dirty="0"/>
              <a:t>SSI benefits.</a:t>
            </a:r>
          </a:p>
          <a:p>
            <a:pPr algn="just"/>
            <a:r>
              <a:rPr lang="en-US" dirty="0"/>
              <a:t>Student loans</a:t>
            </a:r>
          </a:p>
          <a:p>
            <a:pPr algn="just"/>
            <a:r>
              <a:rPr lang="en-US" dirty="0"/>
              <a:t>Appreciation of the parent's residence.</a:t>
            </a:r>
          </a:p>
          <a:p>
            <a:pPr algn="just"/>
            <a:r>
              <a:rPr lang="en-US" dirty="0"/>
              <a:t>Unsold shares of stock.</a:t>
            </a:r>
          </a:p>
          <a:p>
            <a:pPr algn="just"/>
            <a:r>
              <a:rPr lang="en-US" dirty="0"/>
              <a:t>Proceeds from the sale of a business unless specified otherwise.</a:t>
            </a:r>
          </a:p>
          <a:p>
            <a:pPr algn="just"/>
            <a:r>
              <a:rPr lang="en-US" dirty="0"/>
              <a:t>One-time gifts—NEW LITIGATION,  see </a:t>
            </a:r>
            <a:r>
              <a:rPr lang="en-US" i="1" dirty="0"/>
              <a:t>Anna M v. Jeffrey</a:t>
            </a:r>
            <a:r>
              <a:rPr lang="en-US" dirty="0"/>
              <a:t> E., 7 Cal.App.5</a:t>
            </a:r>
            <a:r>
              <a:rPr lang="en-US" baseline="30000" dirty="0"/>
              <a:t>th</a:t>
            </a:r>
            <a:r>
              <a:rPr lang="en-US" dirty="0"/>
              <a:t> 439—highly discretional; the court decided that the gifts were not income as some were non-cash and cash gifts were not fixed amounts.  An earlier case, </a:t>
            </a:r>
            <a:r>
              <a:rPr lang="en-US" i="1" dirty="0"/>
              <a:t>In re the Marriage of Alter, </a:t>
            </a:r>
            <a:r>
              <a:rPr lang="en-US" dirty="0"/>
              <a:t>decided that recurring gifts are income for the purposes of child and spousal support.   </a:t>
            </a:r>
          </a:p>
          <a:p>
            <a:pPr algn="just"/>
            <a:r>
              <a:rPr lang="en-US" dirty="0"/>
              <a:t>Life insurance proceeds.</a:t>
            </a:r>
          </a:p>
          <a:p>
            <a:pPr algn="just"/>
            <a:r>
              <a:rPr lang="en-US" dirty="0"/>
              <a:t>Inheritances—a category of its own, for interest producing assets, interest earned=income.</a:t>
            </a:r>
          </a:p>
          <a:p>
            <a:endParaRPr lang="en-US" dirty="0"/>
          </a:p>
        </p:txBody>
      </p:sp>
    </p:spTree>
    <p:extLst>
      <p:ext uri="{BB962C8B-B14F-4D97-AF65-F5344CB8AC3E}">
        <p14:creationId xmlns:p14="http://schemas.microsoft.com/office/powerpoint/2010/main" val="91476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TAP INTO ASSETS FOR SUPPORT</a:t>
            </a:r>
          </a:p>
        </p:txBody>
      </p:sp>
      <p:sp>
        <p:nvSpPr>
          <p:cNvPr id="3" name="Content Placeholder 2"/>
          <p:cNvSpPr>
            <a:spLocks noGrp="1"/>
          </p:cNvSpPr>
          <p:nvPr>
            <p:ph idx="1"/>
          </p:nvPr>
        </p:nvSpPr>
        <p:spPr/>
        <p:txBody>
          <a:bodyPr>
            <a:normAutofit/>
          </a:bodyPr>
          <a:lstStyle/>
          <a:p>
            <a:pPr algn="just"/>
            <a:r>
              <a:rPr lang="en-US" sz="2000" dirty="0"/>
              <a:t>Spousal support arrearages paid from the former husband's share of the pension credits. </a:t>
            </a:r>
            <a:r>
              <a:rPr lang="en-US" sz="2000" i="1" dirty="0"/>
              <a:t>In re Marriage of Olivarez</a:t>
            </a:r>
            <a:r>
              <a:rPr lang="en-US" sz="2000" dirty="0"/>
              <a:t>, 188 </a:t>
            </a:r>
            <a:r>
              <a:rPr lang="en-US" sz="2000" dirty="0" err="1"/>
              <a:t>Cal.App.3d</a:t>
            </a:r>
            <a:r>
              <a:rPr lang="en-US" sz="2000" dirty="0"/>
              <a:t> 336. The Court of Appeal affirmed but modified the order to provide that fees and costs would be paid from any pension or retirement benefits in the custody or control of the trust being paid or payable to the former husband. The Court of Appeal held that ERISA did not preempt a Family Code provision allowing for the award of reasonable attorney fees to a supported spouse in any action to enforce an existing order for spousal support. </a:t>
            </a:r>
          </a:p>
          <a:p>
            <a:pPr marL="0" indent="0" algn="just">
              <a:buNone/>
            </a:pPr>
            <a:endParaRPr lang="en-US" sz="2000" dirty="0"/>
          </a:p>
          <a:p>
            <a:pPr marL="0" indent="0" algn="just">
              <a:buNone/>
            </a:pPr>
            <a:endParaRPr lang="en-US" sz="2000" dirty="0"/>
          </a:p>
        </p:txBody>
      </p:sp>
    </p:spTree>
    <p:extLst>
      <p:ext uri="{BB962C8B-B14F-4D97-AF65-F5344CB8AC3E}">
        <p14:creationId xmlns:p14="http://schemas.microsoft.com/office/powerpoint/2010/main" val="154303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discretion really a discretion?</a:t>
            </a:r>
          </a:p>
        </p:txBody>
      </p:sp>
      <p:sp>
        <p:nvSpPr>
          <p:cNvPr id="3" name="Content Placeholder 2"/>
          <p:cNvSpPr>
            <a:spLocks noGrp="1"/>
          </p:cNvSpPr>
          <p:nvPr>
            <p:ph idx="1"/>
          </p:nvPr>
        </p:nvSpPr>
        <p:spPr/>
        <p:txBody>
          <a:bodyPr>
            <a:normAutofit fontScale="70000" lnSpcReduction="20000"/>
          </a:bodyPr>
          <a:lstStyle/>
          <a:p>
            <a:r>
              <a:rPr lang="en-US" dirty="0"/>
              <a:t>A Calif. 4th District Court of Appeal ruling in </a:t>
            </a:r>
            <a:r>
              <a:rPr lang="en-US" i="1" dirty="0"/>
              <a:t>Pratt v. Ferguson</a:t>
            </a:r>
            <a:r>
              <a:rPr lang="en-US" dirty="0"/>
              <a:t> gave more muscle to support orders by saying a trustee for the parent owing the support can’t arbitrarily withhold it.  A child support case with the ruling that has far reaching ripple effects…</a:t>
            </a:r>
          </a:p>
          <a:p>
            <a:r>
              <a:rPr lang="en-US" dirty="0"/>
              <a:t>In this case, the trust contained a standard spendthrift clause, along with a “shutdown” clause, which read:</a:t>
            </a:r>
          </a:p>
          <a:p>
            <a:r>
              <a:rPr lang="en-US" dirty="0"/>
              <a:t> “All provisions for the payment of periodic installments of principal to any beneficiary shall become inoperative during any period when and to the extent that, if paid, they would become subject to the enforceable claims of creditors of the beneficiary.” </a:t>
            </a:r>
          </a:p>
          <a:p>
            <a:r>
              <a:rPr lang="en-US" dirty="0"/>
              <a:t>The Court opined that the beneficiary of the trust should not be allowed to enjoy his trust benefits to the exclusion of support of his or her dependents. </a:t>
            </a:r>
          </a:p>
          <a:p>
            <a:r>
              <a:rPr lang="en-US" dirty="0"/>
              <a:t>The </a:t>
            </a:r>
            <a:r>
              <a:rPr lang="en-US" i="1" dirty="0"/>
              <a:t>Pratt</a:t>
            </a:r>
            <a:r>
              <a:rPr lang="en-US" dirty="0"/>
              <a:t> Court concluded that a court may overcome the trustee's discretion.</a:t>
            </a:r>
          </a:p>
          <a:p>
            <a:endParaRPr lang="en-US" dirty="0"/>
          </a:p>
          <a:p>
            <a:endParaRPr lang="en-US" dirty="0"/>
          </a:p>
        </p:txBody>
      </p:sp>
    </p:spTree>
    <p:extLst>
      <p:ext uri="{BB962C8B-B14F-4D97-AF65-F5344CB8AC3E}">
        <p14:creationId xmlns:p14="http://schemas.microsoft.com/office/powerpoint/2010/main" val="244435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WHEN IN DOUBT</a:t>
            </a:r>
          </a:p>
        </p:txBody>
      </p:sp>
      <p:sp>
        <p:nvSpPr>
          <p:cNvPr id="3" name="Content Placeholder 2"/>
          <p:cNvSpPr>
            <a:spLocks noGrp="1"/>
          </p:cNvSpPr>
          <p:nvPr>
            <p:ph idx="1"/>
          </p:nvPr>
        </p:nvSpPr>
        <p:spPr/>
        <p:txBody>
          <a:bodyPr/>
          <a:lstStyle/>
          <a:p>
            <a:r>
              <a:rPr lang="en-US" dirty="0"/>
              <a:t>CALL US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2650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57700" y="609600"/>
            <a:ext cx="4152900" cy="523220"/>
          </a:xfrm>
          <a:prstGeom prst="rect">
            <a:avLst/>
          </a:prstGeom>
          <a:noFill/>
        </p:spPr>
        <p:txBody>
          <a:bodyPr wrap="square" rtlCol="0">
            <a:spAutoFit/>
          </a:bodyPr>
          <a:lstStyle/>
          <a:p>
            <a:r>
              <a:rPr lang="en-US" sz="2800" b="1" dirty="0">
                <a:solidFill>
                  <a:schemeClr val="accent4">
                    <a:lumMod val="75000"/>
                  </a:schemeClr>
                </a:solidFill>
              </a:rPr>
              <a:t>WHEN IN DOUBT, CALL US</a:t>
            </a:r>
          </a:p>
        </p:txBody>
      </p:sp>
    </p:spTree>
    <p:extLst>
      <p:ext uri="{BB962C8B-B14F-4D97-AF65-F5344CB8AC3E}">
        <p14:creationId xmlns:p14="http://schemas.microsoft.com/office/powerpoint/2010/main" val="298631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a:t>
            </a:r>
          </a:p>
        </p:txBody>
      </p:sp>
      <p:pic>
        <p:nvPicPr>
          <p:cNvPr id="1028" name="Picture 4" descr="Scale, Question, Importance, Balance, Choice, Cho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4953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ale, Question, Importance, Balance, Choice, Choo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086" y="1600200"/>
            <a:ext cx="815182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2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the financial negotiations that are part of divorce, one rule has always been clear across state lines for 75 years: Alimony was deductible for the payer, and the recipient paid income tax on it. Now, the new tax code  thrown that relied-upon calculation into turmoil, causing confusion for divorce lawyers, mediators and divorcing couples trying to reach financial settlements.</a:t>
            </a:r>
          </a:p>
        </p:txBody>
      </p:sp>
    </p:spTree>
    <p:extLst>
      <p:ext uri="{BB962C8B-B14F-4D97-AF65-F5344CB8AC3E}">
        <p14:creationId xmlns:p14="http://schemas.microsoft.com/office/powerpoint/2010/main" val="181938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a:t>
            </a:r>
          </a:p>
        </p:txBody>
      </p:sp>
      <p:sp>
        <p:nvSpPr>
          <p:cNvPr id="3" name="Content Placeholder 2"/>
          <p:cNvSpPr>
            <a:spLocks noGrp="1"/>
          </p:cNvSpPr>
          <p:nvPr>
            <p:ph idx="1"/>
          </p:nvPr>
        </p:nvSpPr>
        <p:spPr/>
        <p:txBody>
          <a:bodyPr/>
          <a:lstStyle/>
          <a:p>
            <a:r>
              <a:rPr lang="en-US" dirty="0"/>
              <a:t>The inability to deduct alimony payments will make negotiations more contentious. The higher-earning spouse will be less willing to agree to bigger payments. Previously, both sides benefited: The provider was able to reduce his or her taxable income, while the recipient, of course, gained more support.</a:t>
            </a:r>
          </a:p>
        </p:txBody>
      </p:sp>
    </p:spTree>
    <p:extLst>
      <p:ext uri="{BB962C8B-B14F-4D97-AF65-F5344CB8AC3E}">
        <p14:creationId xmlns:p14="http://schemas.microsoft.com/office/powerpoint/2010/main" val="82681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WHILE HIGH-EARNING SPOUSES HAVE REASON TO HUSTLE THROUGH DIVORCE PROCEEDINGS THIS YEAR, DEPENDENT SPOUSES MAY HAVE REASON TO DRAG OUT THE PROCESS. THAT’S BECAUSE THE TAX OVERHAUL ALSO ENDS THE REQUIREMENT THAT RECIPIENTS PAY TAXES ON THE ALIMONY AS THOUGH IT WERE REGULAR INCOME</a:t>
            </a:r>
          </a:p>
        </p:txBody>
      </p:sp>
      <p:sp>
        <p:nvSpPr>
          <p:cNvPr id="6" name="AutoShape 6" descr="Related image"/>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74638"/>
            <a:ext cx="1771650" cy="1181100"/>
          </a:xfrm>
          <a:prstGeom prst="rect">
            <a:avLst/>
          </a:prstGeom>
        </p:spPr>
      </p:pic>
    </p:spTree>
    <p:extLst>
      <p:ext uri="{BB962C8B-B14F-4D97-AF65-F5344CB8AC3E}">
        <p14:creationId xmlns:p14="http://schemas.microsoft.com/office/powerpoint/2010/main" val="343890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NEW LAW ESSENTIALLY MOVES THE TAX BURDEN FROM THE PAYEE TO THE PAYER. AND THOUGH THIS MAY SEEM TO BENEFIT THE DEPENDENT SPOUSE, THE ONLY REAL WINNER IS THE FEDERAL GOVERNMENT.</a:t>
            </a:r>
          </a:p>
          <a:p>
            <a:endParaRPr lang="en-US" dirty="0"/>
          </a:p>
          <a:p>
            <a:r>
              <a:rPr lang="en-US" dirty="0"/>
              <a:t>IN HIGHER-EARNING FAMILIES, THE BREADWINNER’S INCOME IS OFTEN TAXED AT 35 PERCENT, WHILE THE DEPENDENT SPOUSE MAY BE IN THE 15 PERCENT BRACKET. UNDER THE CURRENT TAX RULES, THE PAYER WAS INCENTIVIZED TO PAY MORE ALIMONY NOT JUST BECAUSE OF THE DEDUCTION BUT BECAUSE THE MONEY WOULD BE TAXED AT A SIGNIFICANTLY LOWER RATE IN THE RECIPIENT’S POSSESSION.</a:t>
            </a:r>
          </a:p>
        </p:txBody>
      </p:sp>
    </p:spTree>
    <p:extLst>
      <p:ext uri="{BB962C8B-B14F-4D97-AF65-F5344CB8AC3E}">
        <p14:creationId xmlns:p14="http://schemas.microsoft.com/office/powerpoint/2010/main" val="322420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DEPENDENT SPOUSE, MEANWHILE, WON’T HAVE TO PAY TAXES ON THAT MONEY—BUT BECAUSE HE OR SHE IS IN, SAY, THE 15 PERCENT BRACKET, THAT SAVINGS DOESN’T COUNTERACT THE 35 PERCENT HIT. IN THE END, THIS SCENARIO NETS OUT TO 20 PERCENT MORE ALIMONY MONEY GOING TO TAXES—AND 20 PERCENT LESS STAYING IN THE FAMILY.</a:t>
            </a:r>
          </a:p>
          <a:p>
            <a:endParaRPr lang="en-US" dirty="0"/>
          </a:p>
        </p:txBody>
      </p:sp>
    </p:spTree>
    <p:extLst>
      <p:ext uri="{BB962C8B-B14F-4D97-AF65-F5344CB8AC3E}">
        <p14:creationId xmlns:p14="http://schemas.microsoft.com/office/powerpoint/2010/main" val="192951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295400"/>
            <a:ext cx="4572000" cy="1754326"/>
          </a:xfrm>
          <a:prstGeom prst="rect">
            <a:avLst/>
          </a:prstGeom>
        </p:spPr>
        <p:txBody>
          <a:bodyPr>
            <a:spAutoFit/>
          </a:bodyPr>
          <a:lstStyle/>
          <a:p>
            <a:r>
              <a:rPr lang="en-US" dirty="0">
                <a:latin typeface="Verdana" panose="020B0604030504040204" pitchFamily="34" charset="0"/>
              </a:rPr>
              <a:t>THE PEOPLE ON THE HIGHER END OF THE WEALTH SPECTRUM WON’T REALLY FEEL IT, AS OPPOSED TO A FIREFIGHTER EARNING $75,000 A YEAR, SUPPORTING AN EX-WIFE AND TWO KIDS.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352800"/>
            <a:ext cx="2045208" cy="2743200"/>
          </a:xfrm>
          <a:prstGeom prst="rect">
            <a:avLst/>
          </a:prstGeom>
        </p:spPr>
      </p:pic>
    </p:spTree>
    <p:extLst>
      <p:ext uri="{BB962C8B-B14F-4D97-AF65-F5344CB8AC3E}">
        <p14:creationId xmlns:p14="http://schemas.microsoft.com/office/powerpoint/2010/main" val="165255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MANDATORY DOCUMENTS</a:t>
            </a:r>
          </a:p>
        </p:txBody>
      </p:sp>
      <p:sp>
        <p:nvSpPr>
          <p:cNvPr id="3" name="Content Placeholder 2"/>
          <p:cNvSpPr>
            <a:spLocks noGrp="1"/>
          </p:cNvSpPr>
          <p:nvPr>
            <p:ph idx="1"/>
          </p:nvPr>
        </p:nvSpPr>
        <p:spPr/>
        <p:txBody>
          <a:bodyPr/>
          <a:lstStyle/>
          <a:p>
            <a:r>
              <a:rPr lang="en-US" dirty="0"/>
              <a:t>Schedule of Assets and Debts </a:t>
            </a:r>
          </a:p>
          <a:p>
            <a:endParaRPr lang="en-US" dirty="0"/>
          </a:p>
          <a:p>
            <a:r>
              <a:rPr lang="en-US" dirty="0"/>
              <a:t>Income and Expense Declaration (I&amp;E)</a:t>
            </a:r>
          </a:p>
          <a:p>
            <a:pPr marL="0" indent="0">
              <a:buNone/>
            </a:pPr>
            <a:endParaRPr lang="en-US" dirty="0"/>
          </a:p>
          <a:p>
            <a:endParaRPr lang="en-US" dirty="0"/>
          </a:p>
        </p:txBody>
      </p:sp>
    </p:spTree>
    <p:extLst>
      <p:ext uri="{BB962C8B-B14F-4D97-AF65-F5344CB8AC3E}">
        <p14:creationId xmlns:p14="http://schemas.microsoft.com/office/powerpoint/2010/main" val="548998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1345</Words>
  <Application>Microsoft Office PowerPoint</Application>
  <PresentationFormat>On-screen Show (4:3)</PresentationFormat>
  <Paragraphs>117</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Verdana</vt:lpstr>
      <vt:lpstr>Office Theme</vt:lpstr>
      <vt:lpstr>Shulman Family Law Group Maya Shulman, Esq.</vt:lpstr>
      <vt:lpstr>Income Considered for Purposes of Support, Fiduciary Duties and New Tax Law</vt:lpstr>
      <vt:lpstr>PowerPoint Presentation</vt:lpstr>
      <vt:lpstr>+ AND +</vt:lpstr>
      <vt:lpstr>PowerPoint Presentation</vt:lpstr>
      <vt:lpstr>PowerPoint Presentation</vt:lpstr>
      <vt:lpstr>PowerPoint Presentation</vt:lpstr>
      <vt:lpstr>PowerPoint Presentation</vt:lpstr>
      <vt:lpstr>MANDATORY DOCUMENTS</vt:lpstr>
      <vt:lpstr>Duties of Disclosure</vt:lpstr>
      <vt:lpstr>DUTY TO DISCLOSE AND PRUDENTLY MANAGE</vt:lpstr>
      <vt:lpstr>PowerPoint Presentation</vt:lpstr>
      <vt:lpstr> </vt:lpstr>
      <vt:lpstr>FIDUCIARY DUTY OF FULL DISCLOSURE</vt:lpstr>
      <vt:lpstr>Penalties For Violating Fiduciary Duty of Disclosure</vt:lpstr>
      <vt:lpstr>SANCTIONS INCLUDE:</vt:lpstr>
      <vt:lpstr>WHEN IN DOUBT</vt:lpstr>
      <vt:lpstr>WHAT IS INCOME?</vt:lpstr>
      <vt:lpstr>DISCRETION OF COURT</vt:lpstr>
      <vt:lpstr>WHAT IS NOT INCOME?</vt:lpstr>
      <vt:lpstr>TAP INTO ASSETS FOR SUPPORT</vt:lpstr>
      <vt:lpstr>Is discretion really a discretion?</vt:lpstr>
      <vt:lpstr>WHEN IN DOUBT</vt:lpstr>
      <vt:lpstr>The End…</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dc:creator>
  <cp:lastModifiedBy>Greene, Jon (Legal)</cp:lastModifiedBy>
  <cp:revision>93</cp:revision>
  <cp:lastPrinted>2018-02-26T17:22:45Z</cp:lastPrinted>
  <dcterms:created xsi:type="dcterms:W3CDTF">2018-02-16T19:02:35Z</dcterms:created>
  <dcterms:modified xsi:type="dcterms:W3CDTF">2018-08-22T03:41:00Z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0cf5d0-3195-495b-8e47-6fd80127629b_Enabled">
    <vt:lpwstr>True</vt:lpwstr>
  </property>
  <property fmtid="{D5CDD505-2E9C-101B-9397-08002B2CF9AE}" pid="3" name="MSIP_Label_160cf5d0-3195-495b-8e47-6fd80127629b_SiteId">
    <vt:lpwstr>62ccb864-6a1a-4b5d-8e1c-397dec1a8258</vt:lpwstr>
  </property>
  <property fmtid="{D5CDD505-2E9C-101B-9397-08002B2CF9AE}" pid="4" name="MSIP_Label_160cf5d0-3195-495b-8e47-6fd80127629b_Ref">
    <vt:lpwstr>https://api.informationprotection.azure.com/api/62ccb864-6a1a-4b5d-8e1c-397dec1a8258</vt:lpwstr>
  </property>
  <property fmtid="{D5CDD505-2E9C-101B-9397-08002B2CF9AE}" pid="5" name="MSIP_Label_160cf5d0-3195-495b-8e47-6fd80127629b_Owner">
    <vt:lpwstr>Jon.Greene@thomsonreuters.com</vt:lpwstr>
  </property>
  <property fmtid="{D5CDD505-2E9C-101B-9397-08002B2CF9AE}" pid="6" name="MSIP_Label_160cf5d0-3195-495b-8e47-6fd80127629b_SetDate">
    <vt:lpwstr>2018-08-21T20:40:53.7779706-07:00</vt:lpwstr>
  </property>
  <property fmtid="{D5CDD505-2E9C-101B-9397-08002B2CF9AE}" pid="7" name="MSIP_Label_160cf5d0-3195-495b-8e47-6fd80127629b_Name">
    <vt:lpwstr>Confidential</vt:lpwstr>
  </property>
  <property fmtid="{D5CDD505-2E9C-101B-9397-08002B2CF9AE}" pid="8" name="MSIP_Label_160cf5d0-3195-495b-8e47-6fd80127629b_Application">
    <vt:lpwstr>Microsoft Azure Information Protection</vt:lpwstr>
  </property>
  <property fmtid="{D5CDD505-2E9C-101B-9397-08002B2CF9AE}" pid="9" name="MSIP_Label_160cf5d0-3195-495b-8e47-6fd80127629b_Extended_MSFT_Method">
    <vt:lpwstr>Automatic</vt:lpwstr>
  </property>
  <property fmtid="{D5CDD505-2E9C-101B-9397-08002B2CF9AE}" pid="10" name="Sensitivity">
    <vt:lpwstr>Confidential</vt:lpwstr>
  </property>
</Properties>
</file>